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24384000" cy="13716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727280" y="125568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24516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80344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587960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72728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880344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1587960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727280" y="1739880"/>
            <a:ext cx="20929320" cy="14950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24516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727280" y="125568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24516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880344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1587960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72728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880344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1587960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1727280" y="1739880"/>
            <a:ext cx="20929320" cy="14950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24516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1727280" y="125568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124516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880344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1587960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172728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880344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1587960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1727280" y="1739880"/>
            <a:ext cx="20929320" cy="14950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24516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1727280" y="125568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124516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880344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15879600" y="100332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172728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880344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15879600" y="1255680"/>
            <a:ext cx="673884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727280" y="1739880"/>
            <a:ext cx="20929320" cy="14950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482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451680" y="125568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7272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451680" y="1003320"/>
            <a:ext cx="1021320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727280" y="1255680"/>
            <a:ext cx="20929320" cy="23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63640" y="888840"/>
            <a:ext cx="226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227aa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63640" y="12852360"/>
            <a:ext cx="226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227aa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50760" rIns="50760" tIns="50760" bIns="50760" anchor="ctr">
            <a:normAutofit fontScale="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727280" y="4428360"/>
            <a:ext cx="20929320" cy="2797560"/>
          </a:xfrm>
          <a:prstGeom prst="rect">
            <a:avLst/>
          </a:prstGeom>
        </p:spPr>
        <p:txBody>
          <a:bodyPr lIns="50760" rIns="50760" tIns="50760" bIns="50760" anchor="b">
            <a:normAutofit/>
          </a:bodyPr>
          <a:p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727280" y="7251840"/>
            <a:ext cx="20929320" cy="2037960"/>
          </a:xfrm>
          <a:prstGeom prst="rect">
            <a:avLst/>
          </a:prstGeom>
        </p:spPr>
        <p:txBody>
          <a:bodyPr lIns="50760" rIns="50760" tIns="50760" bIns="50760">
            <a:normAutofit fontScale="2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11998800" y="5392080"/>
            <a:ext cx="385920" cy="8056800"/>
          </a:xfrm>
          <a:prstGeom prst="rect">
            <a:avLst/>
          </a:prstGeom>
        </p:spPr>
        <p:txBody>
          <a:bodyPr lIns="50760" rIns="50760" tIns="50760" bIns="50760" anchor="b"/>
          <a:p>
            <a:pPr algn="ctr">
              <a:lnSpc>
                <a:spcPct val="100000"/>
              </a:lnSpc>
            </a:pPr>
            <a:fld id="{C737A464-A9A1-465D-A237-2366C79C2AC8}" type="slidenum">
              <a:rPr b="0" lang="ru-RU" sz="1800" spc="-1" strike="noStrike">
                <a:solidFill>
                  <a:srgbClr val="227aaf"/>
                </a:solidFill>
                <a:latin typeface="Avenir"/>
                <a:ea typeface="Avenir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863640" y="888840"/>
            <a:ext cx="226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227aa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863640" y="12852360"/>
            <a:ext cx="226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227aa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99760"/>
          </a:xfrm>
          <a:prstGeom prst="rect">
            <a:avLst/>
          </a:prstGeom>
        </p:spPr>
        <p:txBody>
          <a:bodyPr lIns="50760" rIns="50760" tIns="50760" bIns="50760">
            <a:normAutofit/>
          </a:bodyPr>
          <a:p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1727280" y="5043240"/>
            <a:ext cx="20929320" cy="6171840"/>
          </a:xfrm>
          <a:prstGeom prst="rect">
            <a:avLst/>
          </a:prstGeom>
        </p:spPr>
        <p:txBody>
          <a:bodyPr lIns="50760" rIns="50760" tIns="50760" bIns="5076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6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56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6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56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6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6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6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12001680" y="5392080"/>
            <a:ext cx="385920" cy="8056800"/>
          </a:xfrm>
          <a:prstGeom prst="rect">
            <a:avLst/>
          </a:prstGeom>
        </p:spPr>
        <p:txBody>
          <a:bodyPr lIns="50760" rIns="50760" tIns="50760" bIns="50760" anchor="b"/>
          <a:p>
            <a:pPr algn="ctr">
              <a:lnSpc>
                <a:spcPct val="100000"/>
              </a:lnSpc>
            </a:pPr>
            <a:fld id="{6178BC02-5CB5-492A-AB73-660820C5303E}" type="slidenum">
              <a:rPr b="0" lang="ru-RU" sz="1800" spc="-1" strike="noStrike">
                <a:solidFill>
                  <a:srgbClr val="227aaf"/>
                </a:solidFill>
                <a:latin typeface="Avenir"/>
                <a:ea typeface="Avenir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pic>
        <p:nvPicPr>
          <p:cNvPr id="47" name="Google Shape;20;p5" descr=""/>
          <p:cNvPicPr/>
          <p:nvPr/>
        </p:nvPicPr>
        <p:blipFill>
          <a:blip r:embed="rId2"/>
          <a:stretch/>
        </p:blipFill>
        <p:spPr>
          <a:xfrm>
            <a:off x="691560" y="1096920"/>
            <a:ext cx="2158560" cy="21585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863640" y="888840"/>
            <a:ext cx="226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227aa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863640" y="12852360"/>
            <a:ext cx="226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227aa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PlaceHolder 3"/>
          <p:cNvSpPr>
            <a:spLocks noGrp="1"/>
          </p:cNvSpPr>
          <p:nvPr>
            <p:ph type="title"/>
          </p:nvPr>
        </p:nvSpPr>
        <p:spPr>
          <a:xfrm>
            <a:off x="1727280" y="1739880"/>
            <a:ext cx="20929320" cy="3224880"/>
          </a:xfrm>
          <a:prstGeom prst="rect">
            <a:avLst/>
          </a:prstGeom>
        </p:spPr>
        <p:txBody>
          <a:bodyPr lIns="50760" rIns="50760" tIns="50760" bIns="50760">
            <a:normAutofit/>
          </a:bodyPr>
          <a:p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727280" y="1003320"/>
            <a:ext cx="20929320" cy="482400"/>
          </a:xfrm>
          <a:prstGeom prst="rect">
            <a:avLst/>
          </a:prstGeom>
        </p:spPr>
        <p:txBody>
          <a:bodyPr lIns="50760" rIns="50760" tIns="50760" bIns="50760" anchor="ctr">
            <a:normAutofit fontScale="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727280" y="4965840"/>
            <a:ext cx="20929320" cy="6165360"/>
          </a:xfrm>
          <a:prstGeom prst="rect">
            <a:avLst/>
          </a:prstGeom>
        </p:spPr>
        <p:txBody>
          <a:bodyPr lIns="50760" rIns="50760" tIns="50760" bIns="5076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12001680" y="5392080"/>
            <a:ext cx="385920" cy="8056800"/>
          </a:xfrm>
          <a:prstGeom prst="rect">
            <a:avLst/>
          </a:prstGeom>
        </p:spPr>
        <p:txBody>
          <a:bodyPr lIns="50760" rIns="50760" tIns="50760" bIns="50760" anchor="b"/>
          <a:p>
            <a:pPr algn="ctr">
              <a:lnSpc>
                <a:spcPct val="100000"/>
              </a:lnSpc>
            </a:pPr>
            <a:fld id="{65344AAD-F1B4-4FC2-AD49-819614515D47}" type="slidenum">
              <a:rPr b="0" lang="ru-RU" sz="1800" spc="-1" strike="noStrike">
                <a:solidFill>
                  <a:srgbClr val="227aaf"/>
                </a:solidFill>
                <a:latin typeface="Avenir"/>
                <a:ea typeface="Avenir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pic>
        <p:nvPicPr>
          <p:cNvPr id="90" name="Google Shape;26;p8" descr=""/>
          <p:cNvPicPr/>
          <p:nvPr/>
        </p:nvPicPr>
        <p:blipFill>
          <a:blip r:embed="rId2"/>
          <a:stretch/>
        </p:blipFill>
        <p:spPr>
          <a:xfrm>
            <a:off x="691560" y="1096920"/>
            <a:ext cx="2158560" cy="21585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63640" y="888840"/>
            <a:ext cx="226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227aa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863640" y="12852360"/>
            <a:ext cx="2265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227aa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727280" y="5281920"/>
            <a:ext cx="20929320" cy="3136680"/>
          </a:xfrm>
          <a:prstGeom prst="rect">
            <a:avLst/>
          </a:prstGeom>
        </p:spPr>
        <p:txBody>
          <a:bodyPr lIns="50760" rIns="50760" tIns="50760" bIns="50760" anchor="ctr">
            <a:normAutofit fontScale="1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sldNum"/>
          </p:nvPr>
        </p:nvSpPr>
        <p:spPr>
          <a:xfrm>
            <a:off x="12001680" y="5392080"/>
            <a:ext cx="385920" cy="8056800"/>
          </a:xfrm>
          <a:prstGeom prst="rect">
            <a:avLst/>
          </a:prstGeom>
        </p:spPr>
        <p:txBody>
          <a:bodyPr lIns="50760" rIns="50760" tIns="50760" bIns="50760" anchor="b"/>
          <a:p>
            <a:pPr algn="ctr">
              <a:lnSpc>
                <a:spcPct val="100000"/>
              </a:lnSpc>
            </a:pPr>
            <a:fld id="{13348729-A18B-48C2-B38F-A9E1672DCD89}" type="slidenum">
              <a:rPr b="0" lang="ru-RU" sz="1800" spc="-1" strike="noStrike">
                <a:solidFill>
                  <a:srgbClr val="227aaf"/>
                </a:solidFill>
                <a:latin typeface="Avenir"/>
                <a:ea typeface="Avenir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pic>
        <p:nvPicPr>
          <p:cNvPr id="131" name="Google Shape;30;p13" descr=""/>
          <p:cNvPicPr/>
          <p:nvPr/>
        </p:nvPicPr>
        <p:blipFill>
          <a:blip r:embed="rId2"/>
          <a:stretch/>
        </p:blipFill>
        <p:spPr>
          <a:xfrm>
            <a:off x="691560" y="1096920"/>
            <a:ext cx="2158560" cy="2158560"/>
          </a:xfrm>
          <a:prstGeom prst="rect">
            <a:avLst/>
          </a:prstGeom>
          <a:ln>
            <a:noFill/>
          </a:ln>
        </p:spPr>
      </p:pic>
      <p:sp>
        <p:nvSpPr>
          <p:cNvPr id="132" name="PlaceHolder 5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727280" y="1003320"/>
            <a:ext cx="20929320" cy="14515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4800" spc="-1" strike="noStrike">
                <a:solidFill>
                  <a:srgbClr val="227aaf"/>
                </a:solidFill>
                <a:latin typeface="Arial"/>
                <a:ea typeface="Arial"/>
              </a:rPr>
              <a:t>ФГБУ “НМИЦ им. В. А. Алмазова” Минздрава РФ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4800" spc="-1" strike="noStrike">
                <a:solidFill>
                  <a:srgbClr val="227aaf"/>
                </a:solidFill>
                <a:latin typeface="Arial"/>
                <a:ea typeface="Arial"/>
              </a:rPr>
              <a:t>Институт перинатологии и педиатрии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1727280" y="4907160"/>
            <a:ext cx="20929320" cy="46324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b">
            <a:normAutofit/>
          </a:bodyPr>
          <a:p>
            <a:pPr algn="ctr">
              <a:lnSpc>
                <a:spcPct val="80000"/>
              </a:lnSpc>
            </a:pPr>
            <a:r>
              <a:rPr b="0" lang="ru-RU" sz="9600" spc="-1" strike="noStrike">
                <a:solidFill>
                  <a:srgbClr val="4a4a4a"/>
                </a:solidFill>
                <a:latin typeface="Arial"/>
                <a:ea typeface="Arial"/>
              </a:rPr>
              <a:t>Рекомендации специалистов </a:t>
            </a:r>
            <a:br/>
            <a:r>
              <a:rPr b="0" lang="ru-RU" sz="9600" spc="-1" strike="noStrike">
                <a:solidFill>
                  <a:srgbClr val="4a4a4a"/>
                </a:solidFill>
                <a:latin typeface="Arial"/>
                <a:ea typeface="Arial"/>
              </a:rPr>
              <a:t>для будущих мам </a:t>
            </a:r>
            <a:br/>
            <a:r>
              <a:rPr b="0" lang="ru-RU" sz="9600" spc="-1" strike="noStrike">
                <a:solidFill>
                  <a:srgbClr val="4a4a4a"/>
                </a:solidFill>
                <a:latin typeface="Arial"/>
                <a:ea typeface="Arial"/>
              </a:rPr>
              <a:t>в период эпидемии</a:t>
            </a:r>
            <a:endParaRPr b="0" lang="ru-RU" sz="9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3"/>
          <p:cNvSpPr txBox="1"/>
          <p:nvPr/>
        </p:nvSpPr>
        <p:spPr>
          <a:xfrm>
            <a:off x="1727280" y="10812600"/>
            <a:ext cx="21155040" cy="182160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72" name="Google Shape;105;p1" descr=""/>
          <p:cNvPicPr/>
          <p:nvPr/>
        </p:nvPicPr>
        <p:blipFill>
          <a:blip r:embed="rId1"/>
          <a:stretch/>
        </p:blipFill>
        <p:spPr>
          <a:xfrm>
            <a:off x="10360440" y="2263320"/>
            <a:ext cx="3009240" cy="300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3000" p14:dur="2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95360" y="3558600"/>
            <a:ext cx="23197320" cy="511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/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1" lang="ru-RU" sz="8000" spc="-1" strike="noStrike">
                <a:solidFill>
                  <a:srgbClr val="4a4a4a"/>
                </a:solidFill>
                <a:latin typeface="Arial"/>
                <a:ea typeface="Avenir"/>
              </a:rPr>
              <a:t>При появлении </a:t>
            </a:r>
            <a:endParaRPr b="0" lang="ru-RU" sz="80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1" lang="ru-RU" sz="8000" spc="-1" strike="noStrike">
                <a:solidFill>
                  <a:srgbClr val="4a4a4a"/>
                </a:solidFill>
                <a:latin typeface="Arial"/>
                <a:ea typeface="Avenir"/>
              </a:rPr>
              <a:t>симптомов простуды - </a:t>
            </a:r>
            <a:endParaRPr b="0" lang="ru-RU" sz="80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1" lang="ru-RU" sz="8000" spc="-1" strike="noStrike">
                <a:solidFill>
                  <a:srgbClr val="4a4a4a"/>
                </a:solidFill>
                <a:latin typeface="Arial"/>
                <a:ea typeface="Avenir"/>
              </a:rPr>
              <a:t>обратиться к врачу по телефону</a:t>
            </a:r>
            <a:endParaRPr b="0" lang="ru-RU" sz="8000" spc="-1" strike="noStrike">
              <a:latin typeface="Arial"/>
            </a:endParaRPr>
          </a:p>
        </p:txBody>
      </p:sp>
      <p:pic>
        <p:nvPicPr>
          <p:cNvPr id="204" name="Google Shape;173;g7f88c43db7_1_100" descr=""/>
          <p:cNvPicPr/>
          <p:nvPr/>
        </p:nvPicPr>
        <p:blipFill>
          <a:blip r:embed="rId1"/>
          <a:stretch/>
        </p:blipFill>
        <p:spPr>
          <a:xfrm>
            <a:off x="10114560" y="9335520"/>
            <a:ext cx="3959640" cy="3668040"/>
          </a:xfrm>
          <a:prstGeom prst="rect">
            <a:avLst/>
          </a:prstGeom>
          <a:ln>
            <a:noFill/>
          </a:ln>
        </p:spPr>
      </p:pic>
      <p:pic>
        <p:nvPicPr>
          <p:cNvPr id="205" name="Google Shape;174;g7f88c43db7_1_100" descr=""/>
          <p:cNvPicPr/>
          <p:nvPr/>
        </p:nvPicPr>
        <p:blipFill>
          <a:blip r:embed="rId2"/>
          <a:stretch/>
        </p:blipFill>
        <p:spPr>
          <a:xfrm>
            <a:off x="13653000" y="8558280"/>
            <a:ext cx="1799640" cy="155376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1727280" y="946440"/>
            <a:ext cx="20929320" cy="22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/>
          <a:p>
            <a:pPr algn="ctr"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Как снизить риски заражения?</a:t>
            </a:r>
            <a:endParaRPr b="0" lang="ru-RU" sz="86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9000" p14:dur="2000"/>
    </mc:Choice>
    <mc:Fallback>
      <p:transition spd="slow" advTm="9000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727280" y="1003320"/>
            <a:ext cx="20929320" cy="48240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727280" y="4428360"/>
            <a:ext cx="20929320" cy="27975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b"/>
          <a:p>
            <a:pPr algn="ctr">
              <a:lnSpc>
                <a:spcPct val="80000"/>
              </a:lnSpc>
            </a:pPr>
            <a:r>
              <a:rPr b="1" lang="ru-RU" sz="12000" spc="-1" strike="noStrike">
                <a:solidFill>
                  <a:srgbClr val="4a4a4a"/>
                </a:solidFill>
                <a:latin typeface="Arial"/>
                <a:ea typeface="Arial"/>
              </a:rPr>
              <a:t>COVID-19 и беременность</a:t>
            </a:r>
            <a:endParaRPr b="0" lang="ru-RU" sz="1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Google Shape;182;g7f88c43db7_1_0" descr=""/>
          <p:cNvPicPr/>
          <p:nvPr/>
        </p:nvPicPr>
        <p:blipFill>
          <a:blip r:embed="rId1"/>
          <a:stretch/>
        </p:blipFill>
        <p:spPr>
          <a:xfrm>
            <a:off x="691560" y="1096920"/>
            <a:ext cx="2158560" cy="215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193760" y="3721320"/>
            <a:ext cx="21545280" cy="31363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ctr"/>
          <a:p>
            <a:pPr algn="ctr">
              <a:lnSpc>
                <a:spcPct val="115000"/>
              </a:lnSpc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Научные данные лимитированы, но результаты обнадеживающие.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193760" y="1418760"/>
            <a:ext cx="22161600" cy="16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  <p:pic>
        <p:nvPicPr>
          <p:cNvPr id="212" name="Google Shape;189;g7f88c43db7_1_12" descr=""/>
          <p:cNvPicPr/>
          <p:nvPr/>
        </p:nvPicPr>
        <p:blipFill>
          <a:blip r:embed="rId1"/>
          <a:stretch/>
        </p:blipFill>
        <p:spPr>
          <a:xfrm>
            <a:off x="10821960" y="7383600"/>
            <a:ext cx="2739960" cy="4935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6000" p14:dur="2000"/>
    </mc:Choice>
    <mc:Fallback>
      <p:transition spd="slow" advTm="6000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809720" y="3310920"/>
            <a:ext cx="20929320" cy="581040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ctr"/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Нет доказательств,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что вирус проникает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через плацентарный барьер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Google Shape;195;g82e5da9396_0_6" descr=""/>
          <p:cNvPicPr/>
          <p:nvPr/>
        </p:nvPicPr>
        <p:blipFill>
          <a:blip r:embed="rId1"/>
          <a:stretch/>
        </p:blipFill>
        <p:spPr>
          <a:xfrm>
            <a:off x="8136000" y="9121320"/>
            <a:ext cx="6562440" cy="4300200"/>
          </a:xfrm>
          <a:prstGeom prst="rect">
            <a:avLst/>
          </a:prstGeom>
          <a:ln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1193760" y="1351440"/>
            <a:ext cx="22161600" cy="18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6000" p14:dur="2000"/>
    </mc:Choice>
    <mc:Fallback>
      <p:transition spd="slow" advTm="6000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727280" y="3490920"/>
            <a:ext cx="20929320" cy="58327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Нет доказательств, что у плода появляются аномалии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при заражении коронавирусом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Google Shape;202;g82e5da9396_0_12" descr=""/>
          <p:cNvPicPr/>
          <p:nvPr/>
        </p:nvPicPr>
        <p:blipFill>
          <a:blip r:embed="rId1"/>
          <a:stretch/>
        </p:blipFill>
        <p:spPr>
          <a:xfrm>
            <a:off x="9568800" y="9707040"/>
            <a:ext cx="3659400" cy="3078000"/>
          </a:xfrm>
          <a:prstGeom prst="rect">
            <a:avLst/>
          </a:prstGeom>
          <a:ln>
            <a:noFill/>
          </a:ln>
        </p:spPr>
      </p:pic>
      <p:sp>
        <p:nvSpPr>
          <p:cNvPr id="218" name="CustomShape 2"/>
          <p:cNvSpPr/>
          <p:nvPr/>
        </p:nvSpPr>
        <p:spPr>
          <a:xfrm>
            <a:off x="1193760" y="1306440"/>
            <a:ext cx="22161600" cy="180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727280" y="3558600"/>
            <a:ext cx="20929320" cy="50896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Нет данных, доказывающих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увеличение рисков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прерывания беременности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Google Shape;209;g82e5da9396_0_18" descr=""/>
          <p:cNvPicPr/>
          <p:nvPr/>
        </p:nvPicPr>
        <p:blipFill>
          <a:blip r:embed="rId1"/>
          <a:stretch/>
        </p:blipFill>
        <p:spPr>
          <a:xfrm>
            <a:off x="9013680" y="8648640"/>
            <a:ext cx="5246280" cy="485352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1193760" y="1418760"/>
            <a:ext cx="22161600" cy="175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7000" p14:dur="2000"/>
    </mc:Choice>
    <mc:Fallback>
      <p:transition spd="slow" advTm="7000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743400" y="2860200"/>
            <a:ext cx="21913200" cy="93913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При </a:t>
            </a:r>
            <a:r>
              <a:rPr b="1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необходимости проведения</a:t>
            </a: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 кариотипирования у плода </a:t>
            </a:r>
            <a:r>
              <a:rPr b="1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предпочтительно</a:t>
            </a: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 выполнение </a:t>
            </a:r>
            <a:r>
              <a:rPr b="1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неинвазивного</a:t>
            </a: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перинатального теста.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1193760" y="847800"/>
            <a:ext cx="22161600" cy="157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9000" p14:dur="2000"/>
    </mc:Choice>
    <mc:Fallback>
      <p:transition spd="slow" advTm="9000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727280" y="3175920"/>
            <a:ext cx="20929320" cy="669924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8000" spc="-1" strike="noStrike">
                <a:solidFill>
                  <a:srgbClr val="4a4a4a"/>
                </a:solidFill>
                <a:latin typeface="Arial"/>
                <a:ea typeface="Arial"/>
              </a:rPr>
              <a:t>В регионах с неблагоприятной эпидобстановкой есть случаи преждевременных родов, спровоцированные выраженными клиническими проявлениями COVID-19. 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Google Shape;222;g82e5da9396_0_30" descr=""/>
          <p:cNvPicPr/>
          <p:nvPr/>
        </p:nvPicPr>
        <p:blipFill>
          <a:blip r:embed="rId1"/>
          <a:stretch/>
        </p:blipFill>
        <p:spPr>
          <a:xfrm>
            <a:off x="8983080" y="9875520"/>
            <a:ext cx="5159160" cy="313920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1193760" y="1509120"/>
            <a:ext cx="22161600" cy="16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12000" p14:dur="2000"/>
    </mc:Choice>
    <mc:Fallback>
      <p:transition spd="slow" advTm="12000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727280" y="3175920"/>
            <a:ext cx="20929320" cy="53596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Ведение родов через естественные родовые пути </a:t>
            </a:r>
            <a:r>
              <a:rPr b="1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возможно</a:t>
            </a: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.</a:t>
            </a:r>
            <a:r>
              <a:rPr b="0" lang="ru-RU" sz="10000" spc="-1" strike="noStrike">
                <a:solidFill>
                  <a:srgbClr val="4a4a4a"/>
                </a:solidFill>
                <a:latin typeface="Avenir"/>
                <a:ea typeface="Avenir"/>
              </a:rPr>
              <a:t>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2401"/>
              </a:spcBef>
            </a:pP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Google Shape;229;g82e5da9396_0_42" descr=""/>
          <p:cNvPicPr/>
          <p:nvPr/>
        </p:nvPicPr>
        <p:blipFill>
          <a:blip r:embed="rId1"/>
          <a:stretch/>
        </p:blipFill>
        <p:spPr>
          <a:xfrm>
            <a:off x="8875080" y="8535960"/>
            <a:ext cx="6352920" cy="453960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1193760" y="1599120"/>
            <a:ext cx="22161600" cy="157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923400" y="3779640"/>
            <a:ext cx="22656960" cy="87958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На сегодняшний день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по всему миру зарегистрированы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единичные случаи неонатальной и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материнской гибели.</a:t>
            </a:r>
            <a:r>
              <a:rPr b="0" lang="ru-RU" sz="10000" spc="-1" strike="noStrike">
                <a:solidFill>
                  <a:srgbClr val="4a4a4a"/>
                </a:solidFill>
                <a:latin typeface="Avenir"/>
                <a:ea typeface="Avenir"/>
              </a:rPr>
              <a:t>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193760" y="1238760"/>
            <a:ext cx="22161600" cy="18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8000" p14:dur="2000"/>
    </mc:Choice>
    <mc:Fallback>
      <p:transition spd="slow" advTm="8000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727280" y="2103120"/>
            <a:ext cx="20929320" cy="14320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rmAutofit/>
          </a:bodyPr>
          <a:p>
            <a:pPr algn="ctr">
              <a:lnSpc>
                <a:spcPct val="80000"/>
              </a:lnSpc>
            </a:pPr>
            <a:r>
              <a:rPr b="0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Дорогие беременные,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727280" y="4145400"/>
            <a:ext cx="20929320" cy="70696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rmAutofit/>
          </a:bodyPr>
          <a:p>
            <a:pPr>
              <a:lnSpc>
                <a:spcPct val="100000"/>
              </a:lnSpc>
            </a:pPr>
            <a:r>
              <a:rPr b="0" lang="ru-RU" sz="5600" spc="-1" strike="noStrike">
                <a:solidFill>
                  <a:srgbClr val="4a4a4a"/>
                </a:solidFill>
                <a:latin typeface="Arial"/>
                <a:ea typeface="Arial"/>
              </a:rPr>
              <a:t>Данная информация подготовлена для того, чтобы Вы понимали :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4a4a4a"/>
              </a:buClr>
              <a:buFont typeface="Arial"/>
              <a:buChar char="●"/>
            </a:pPr>
            <a:r>
              <a:rPr b="0" lang="ru-RU" sz="5600" spc="-1" strike="noStrike">
                <a:solidFill>
                  <a:srgbClr val="4a4a4a"/>
                </a:solidFill>
                <a:latin typeface="Arial"/>
                <a:ea typeface="Arial"/>
              </a:rPr>
              <a:t>Как себя вести в условиях эпидемии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4a4a4a"/>
              </a:buClr>
              <a:buFont typeface="Arial"/>
              <a:buChar char="●"/>
            </a:pPr>
            <a:r>
              <a:rPr b="0" lang="ru-RU" sz="5600" spc="-1" strike="noStrike">
                <a:solidFill>
                  <a:srgbClr val="4a4a4a"/>
                </a:solidFill>
                <a:latin typeface="Arial"/>
                <a:ea typeface="Arial"/>
              </a:rPr>
              <a:t>Насколько опасен или безопасен COVID-19 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5600" spc="-1" strike="noStrike">
                <a:solidFill>
                  <a:srgbClr val="4a4a4a"/>
                </a:solidFill>
                <a:latin typeface="Arial"/>
                <a:ea typeface="Arial"/>
              </a:rPr>
              <a:t> </a:t>
            </a:r>
            <a:r>
              <a:rPr b="0" lang="ru-RU" sz="5600" spc="-1" strike="noStrike">
                <a:solidFill>
                  <a:srgbClr val="4a4a4a"/>
                </a:solidFill>
                <a:latin typeface="Arial"/>
                <a:ea typeface="Arial"/>
              </a:rPr>
              <a:t>для Вас и для Вашего малыша.</a:t>
            </a:r>
            <a:endParaRPr b="0" lang="ru-RU" sz="5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Google Shape;112;p2" descr=""/>
          <p:cNvPicPr/>
          <p:nvPr/>
        </p:nvPicPr>
        <p:blipFill>
          <a:blip r:embed="rId1"/>
          <a:stretch/>
        </p:blipFill>
        <p:spPr>
          <a:xfrm>
            <a:off x="17898840" y="8302320"/>
            <a:ext cx="4757400" cy="45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7000" p14:dur="2000"/>
    </mc:Choice>
    <mc:Fallback>
      <p:transition spd="slow" advTm="7000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727280" y="3828600"/>
            <a:ext cx="20929320" cy="84214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Нет доказательств попадания вируса в грудное молоко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на момент инфицирования.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Сохранение лактации обязательно.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193760" y="1554120"/>
            <a:ext cx="22161600" cy="15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  <p:pic>
        <p:nvPicPr>
          <p:cNvPr id="234" name="Google Shape;249;g82e5da9396_0_54" descr=""/>
          <p:cNvPicPr/>
          <p:nvPr/>
        </p:nvPicPr>
        <p:blipFill>
          <a:blip r:embed="rId1"/>
          <a:stretch/>
        </p:blipFill>
        <p:spPr>
          <a:xfrm>
            <a:off x="743400" y="9602280"/>
            <a:ext cx="3013560" cy="3066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4000" p14:dur="2000"/>
    </mc:Choice>
    <mc:Fallback>
      <p:transition spd="slow" advTm="14000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1058400" y="3941280"/>
            <a:ext cx="22161600" cy="88509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marL="457200"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Ваши доктора прошли обучение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по курсу ведения пациентов с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положительным результатом на COVID-19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193760" y="1238760"/>
            <a:ext cx="22161600" cy="189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ru-RU" sz="8600" spc="-1" strike="noStrike">
                <a:solidFill>
                  <a:srgbClr val="000000"/>
                </a:solidFill>
                <a:latin typeface="Arial"/>
                <a:ea typeface="Arial"/>
              </a:rPr>
              <a:t>COVID-19 и беременность</a:t>
            </a: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13000" p14:dur="2000"/>
    </mc:Choice>
    <mc:Fallback>
      <p:transition spd="slow" advTm="13000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1727280" y="4256640"/>
            <a:ext cx="20929320" cy="48643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15000"/>
              </a:lnSpc>
            </a:pPr>
            <a:r>
              <a:rPr b="1" lang="ru-RU" sz="12000" spc="-1" strike="noStrike">
                <a:solidFill>
                  <a:srgbClr val="4a4a4a"/>
                </a:solidFill>
                <a:latin typeface="Arial"/>
                <a:ea typeface="Arial"/>
              </a:rPr>
              <a:t>Позаботьтесь о себе и </a:t>
            </a:r>
            <a:br/>
            <a:r>
              <a:rPr b="1" lang="ru-RU" sz="12000" spc="-1" strike="noStrike">
                <a:solidFill>
                  <a:srgbClr val="4a4a4a"/>
                </a:solidFill>
                <a:latin typeface="Arial"/>
                <a:ea typeface="Arial"/>
              </a:rPr>
              <a:t>о своих близких</a:t>
            </a:r>
            <a:br/>
            <a:endParaRPr b="0" lang="ru-RU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1727280" y="1003320"/>
            <a:ext cx="20929320" cy="48240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ctr"/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6000" p14:dur="2000"/>
    </mc:Choice>
    <mc:Fallback>
      <p:transition spd="slow" advTm="6000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727280" y="3993480"/>
            <a:ext cx="20929320" cy="41983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Регулярно занимайтесь физическими упражнениями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Google Shape;267;g7f88c43db7_1_16" descr=""/>
          <p:cNvPicPr/>
          <p:nvPr/>
        </p:nvPicPr>
        <p:blipFill>
          <a:blip r:embed="rId1"/>
          <a:stretch/>
        </p:blipFill>
        <p:spPr>
          <a:xfrm>
            <a:off x="8503200" y="8869680"/>
            <a:ext cx="7377120" cy="3890520"/>
          </a:xfrm>
          <a:prstGeom prst="rect">
            <a:avLst/>
          </a:prstGeom>
          <a:ln>
            <a:noFill/>
          </a:ln>
        </p:spPr>
      </p:pic>
      <p:sp>
        <p:nvSpPr>
          <p:cNvPr id="241" name="TextShape 2"/>
          <p:cNvSpPr txBox="1"/>
          <p:nvPr/>
        </p:nvSpPr>
        <p:spPr>
          <a:xfrm>
            <a:off x="1727280" y="1599120"/>
            <a:ext cx="20929320" cy="14860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Позаботьтесь о себе и о близких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6000" p14:dur="2000"/>
    </mc:Choice>
    <mc:Fallback>
      <p:transition spd="slow" advTm="6000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727280" y="3772080"/>
            <a:ext cx="20929320" cy="40654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Сохраняйте свой обычный режим сна и бодрствования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Google Shape;274;g7f88c43db7_1_21" descr=""/>
          <p:cNvPicPr/>
          <p:nvPr/>
        </p:nvPicPr>
        <p:blipFill>
          <a:blip r:embed="rId1"/>
          <a:stretch/>
        </p:blipFill>
        <p:spPr>
          <a:xfrm>
            <a:off x="8812440" y="8152920"/>
            <a:ext cx="6122520" cy="4800600"/>
          </a:xfrm>
          <a:prstGeom prst="rect">
            <a:avLst/>
          </a:prstGeom>
          <a:ln>
            <a:noFill/>
          </a:ln>
        </p:spPr>
      </p:pic>
      <p:sp>
        <p:nvSpPr>
          <p:cNvPr id="244" name="TextShape 2"/>
          <p:cNvSpPr txBox="1"/>
          <p:nvPr/>
        </p:nvSpPr>
        <p:spPr>
          <a:xfrm>
            <a:off x="1727280" y="1509120"/>
            <a:ext cx="20929320" cy="16210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Позаботьтесь о себе и о близких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7000" p14:dur="2000"/>
    </mc:Choice>
    <mc:Fallback>
      <p:transition spd="slow" advTm="7000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727280" y="3400920"/>
            <a:ext cx="20929320" cy="58039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Попробуйте делать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дыхательные и расслабляющие упражнения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Google Shape;281;g7f88c43db7_1_26" descr=""/>
          <p:cNvPicPr/>
          <p:nvPr/>
        </p:nvPicPr>
        <p:blipFill>
          <a:blip r:embed="rId1"/>
          <a:stretch/>
        </p:blipFill>
        <p:spPr>
          <a:xfrm>
            <a:off x="9335880" y="8310600"/>
            <a:ext cx="6072480" cy="5146920"/>
          </a:xfrm>
          <a:prstGeom prst="rect">
            <a:avLst/>
          </a:prstGeom>
          <a:ln>
            <a:noFill/>
          </a:ln>
        </p:spPr>
      </p:pic>
      <p:sp>
        <p:nvSpPr>
          <p:cNvPr id="247" name="CustomShape 2"/>
          <p:cNvSpPr/>
          <p:nvPr/>
        </p:nvSpPr>
        <p:spPr>
          <a:xfrm>
            <a:off x="1727280" y="1396440"/>
            <a:ext cx="20929320" cy="17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/>
          <a:p>
            <a:pPr algn="ctr">
              <a:lnSpc>
                <a:spcPct val="80000"/>
              </a:lnSpc>
            </a:pPr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Позаботьтесь о себе и о близких</a:t>
            </a:r>
            <a:endParaRPr b="0" lang="ru-RU" sz="8600" spc="-1" strike="noStrike">
              <a:latin typeface="Arial"/>
            </a:endParaRPr>
          </a:p>
        </p:txBody>
      </p:sp>
    </p:spTree>
  </p:cSld>
  <mc:AlternateContent>
    <mc:Choice Requires="p14">
      <p:transition spd="slow" advTm="8000" p14:dur="2000"/>
    </mc:Choice>
    <mc:Fallback>
      <p:transition spd="slow" advTm="8000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1727280" y="4392000"/>
            <a:ext cx="20929320" cy="24544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Читайте интересные книги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9" name="Google Shape;295;g7f88c43db7_1_36" descr=""/>
          <p:cNvPicPr/>
          <p:nvPr/>
        </p:nvPicPr>
        <p:blipFill>
          <a:blip r:embed="rId1"/>
          <a:stretch/>
        </p:blipFill>
        <p:spPr>
          <a:xfrm>
            <a:off x="9309960" y="7578360"/>
            <a:ext cx="5243400" cy="5641920"/>
          </a:xfrm>
          <a:prstGeom prst="rect">
            <a:avLst/>
          </a:prstGeom>
          <a:ln>
            <a:noFill/>
          </a:ln>
        </p:spPr>
      </p:pic>
      <p:sp>
        <p:nvSpPr>
          <p:cNvPr id="250" name="TextShape 2"/>
          <p:cNvSpPr txBox="1"/>
          <p:nvPr/>
        </p:nvSpPr>
        <p:spPr>
          <a:xfrm>
            <a:off x="1727280" y="1418760"/>
            <a:ext cx="20929320" cy="17341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Позаботьтесь о себе и о близких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1727280" y="3243240"/>
            <a:ext cx="20929320" cy="59439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Занятия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творчеством и рукоделием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rial"/>
              </a:rPr>
              <a:t>улучшают настроение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Google Shape;302;g7f88c43db7_1_41" descr=""/>
          <p:cNvPicPr/>
          <p:nvPr/>
        </p:nvPicPr>
        <p:blipFill>
          <a:blip r:embed="rId1"/>
          <a:stretch/>
        </p:blipFill>
        <p:spPr>
          <a:xfrm>
            <a:off x="7706160" y="8928000"/>
            <a:ext cx="4575600" cy="4575600"/>
          </a:xfrm>
          <a:prstGeom prst="rect">
            <a:avLst/>
          </a:prstGeom>
          <a:ln>
            <a:noFill/>
          </a:ln>
        </p:spPr>
      </p:pic>
      <p:pic>
        <p:nvPicPr>
          <p:cNvPr id="253" name="Google Shape;303;g7f88c43db7_1_41" descr=""/>
          <p:cNvPicPr/>
          <p:nvPr/>
        </p:nvPicPr>
        <p:blipFill>
          <a:blip r:embed="rId2"/>
          <a:stretch/>
        </p:blipFill>
        <p:spPr>
          <a:xfrm flipH="1">
            <a:off x="11886480" y="9772920"/>
            <a:ext cx="3532320" cy="3593880"/>
          </a:xfrm>
          <a:prstGeom prst="rect">
            <a:avLst/>
          </a:prstGeom>
          <a:ln>
            <a:noFill/>
          </a:ln>
        </p:spPr>
      </p:pic>
      <p:sp>
        <p:nvSpPr>
          <p:cNvPr id="254" name="TextShape 2"/>
          <p:cNvSpPr txBox="1"/>
          <p:nvPr/>
        </p:nvSpPr>
        <p:spPr>
          <a:xfrm>
            <a:off x="1727280" y="1531440"/>
            <a:ext cx="20929320" cy="15537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Позаботьтесь о себе и о близких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8000" p14:dur="2000"/>
    </mc:Choice>
    <mc:Fallback>
      <p:transition spd="slow" advTm="8000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1727280" y="3383280"/>
            <a:ext cx="20929320" cy="542520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9600" spc="-1" strike="noStrike">
                <a:solidFill>
                  <a:srgbClr val="4a4a4a"/>
                </a:solidFill>
                <a:latin typeface="Arial"/>
                <a:ea typeface="Arial"/>
              </a:rPr>
              <a:t>Приобщайте старших детей и</a:t>
            </a:r>
            <a:endParaRPr b="0" lang="ru-RU" sz="9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9600" spc="-1" strike="noStrike">
                <a:solidFill>
                  <a:srgbClr val="4a4a4a"/>
                </a:solidFill>
                <a:latin typeface="Arial"/>
                <a:ea typeface="Arial"/>
              </a:rPr>
              <a:t>родственников</a:t>
            </a:r>
            <a:endParaRPr b="0" lang="ru-RU" sz="9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9600" spc="-1" strike="noStrike">
                <a:solidFill>
                  <a:srgbClr val="4a4a4a"/>
                </a:solidFill>
                <a:latin typeface="Arial"/>
                <a:ea typeface="Arial"/>
              </a:rPr>
              <a:t>к своим ежедневным делам</a:t>
            </a:r>
            <a:endParaRPr b="0" lang="ru-RU" sz="9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Google Shape;310;g7f88c43db7_1_129" descr=""/>
          <p:cNvPicPr/>
          <p:nvPr/>
        </p:nvPicPr>
        <p:blipFill>
          <a:blip r:embed="rId1"/>
          <a:stretch/>
        </p:blipFill>
        <p:spPr>
          <a:xfrm>
            <a:off x="10466640" y="9174600"/>
            <a:ext cx="3111840" cy="4000680"/>
          </a:xfrm>
          <a:prstGeom prst="rect">
            <a:avLst/>
          </a:prstGeom>
          <a:ln>
            <a:noFill/>
          </a:ln>
        </p:spPr>
      </p:pic>
      <p:sp>
        <p:nvSpPr>
          <p:cNvPr id="257" name="TextShape 2"/>
          <p:cNvSpPr txBox="1"/>
          <p:nvPr/>
        </p:nvSpPr>
        <p:spPr>
          <a:xfrm>
            <a:off x="1727280" y="1418760"/>
            <a:ext cx="20929320" cy="171144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Позаботьтесь о себе и о близких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9000" p14:dur="2000"/>
    </mc:Choice>
    <mc:Fallback>
      <p:transition spd="slow" advTm="9000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1727280" y="3761280"/>
            <a:ext cx="20929320" cy="74541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9600" spc="-1" strike="noStrike">
                <a:solidFill>
                  <a:srgbClr val="4a4a4a"/>
                </a:solidFill>
                <a:latin typeface="Arial"/>
                <a:ea typeface="Arial"/>
              </a:rPr>
              <a:t>Дистанционно поддерживайте </a:t>
            </a:r>
            <a:endParaRPr b="0" lang="ru-RU" sz="9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ru-RU" sz="9600" spc="-1" strike="noStrike">
                <a:solidFill>
                  <a:srgbClr val="4a4a4a"/>
                </a:solidFill>
                <a:latin typeface="Arial"/>
                <a:ea typeface="Arial"/>
              </a:rPr>
              <a:t>своих близких </a:t>
            </a:r>
            <a:endParaRPr b="0" lang="ru-RU" sz="9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8000" spc="-1" strike="noStrike">
                <a:solidFill>
                  <a:srgbClr val="4a4a4a"/>
                </a:solidFill>
                <a:latin typeface="Arial"/>
                <a:ea typeface="Arial"/>
              </a:rPr>
              <a:t>(переписка с друзьями, вечерний чай с бабушкой через видеосвязь)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1727280" y="1576440"/>
            <a:ext cx="20929320" cy="15987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Позаботьтесь о себе и о близких</a:t>
            </a:r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14000" p14:dur="2000"/>
    </mc:Choice>
    <mc:Fallback>
      <p:transition spd="slow" advTm="14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727280" y="4774680"/>
            <a:ext cx="20929320" cy="563040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00000"/>
              </a:lnSpc>
            </a:pPr>
            <a:r>
              <a:rPr b="1" lang="ru-RU" sz="12000" spc="-1" strike="noStrike">
                <a:solidFill>
                  <a:srgbClr val="4a4a4a"/>
                </a:solidFill>
                <a:latin typeface="Arial"/>
                <a:ea typeface="Arial"/>
              </a:rPr>
              <a:t>Как снизить риски заражения COVID-19?</a:t>
            </a:r>
            <a:br/>
            <a:endParaRPr b="0" lang="ru-RU" sz="1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6000" p14:dur="2000"/>
    </mc:Choice>
    <mc:Fallback>
      <p:transition spd="slow" advTm="6000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1727280" y="1003320"/>
            <a:ext cx="20929320" cy="22881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ctr"/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1" lang="ru-RU" sz="4400" spc="-1" strike="noStrike">
                <a:solidFill>
                  <a:srgbClr val="227aaf"/>
                </a:solidFill>
                <a:latin typeface="Arial"/>
                <a:ea typeface="Arial"/>
              </a:rPr>
              <a:t>Институт перинатологии и педиатрии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1" lang="ru-RU" sz="4400" spc="-1" strike="noStrike">
                <a:solidFill>
                  <a:srgbClr val="227aaf"/>
                </a:solidFill>
                <a:latin typeface="Arial"/>
                <a:ea typeface="Arial"/>
              </a:rPr>
              <a:t>ФГБУ “НМИЦ им. В.А.Алмазова” Минздрава РФ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727280" y="3828600"/>
            <a:ext cx="20929320" cy="78141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50000"/>
              </a:lnSpc>
              <a:spcBef>
                <a:spcPts val="2401"/>
              </a:spcBef>
            </a:pPr>
            <a:r>
              <a:rPr b="1" lang="ru-RU" sz="7200" spc="-1" strike="noStrike">
                <a:solidFill>
                  <a:srgbClr val="4a4a4a"/>
                </a:solidFill>
                <a:latin typeface="Arial"/>
                <a:ea typeface="Arial"/>
              </a:rPr>
              <a:t>СПАСИБО</a:t>
            </a:r>
            <a:r>
              <a:rPr b="1" lang="ru-RU" sz="6000" spc="-1" strike="noStrike">
                <a:solidFill>
                  <a:srgbClr val="4a4a4a"/>
                </a:solidFill>
                <a:latin typeface="Arial"/>
                <a:ea typeface="Arial"/>
              </a:rPr>
              <a:t>,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1" lang="ru-RU" sz="6000" spc="-1" strike="noStrike">
                <a:solidFill>
                  <a:srgbClr val="4a4a4a"/>
                </a:solidFill>
                <a:latin typeface="Arial"/>
                <a:ea typeface="Arial"/>
              </a:rPr>
              <a:t>ЧТО БЕРЕЖЕТЕ СЕБЯ И СВОИХ БЛИЗКИХ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1" lang="ru-RU" sz="6000" spc="-1" strike="noStrike">
                <a:solidFill>
                  <a:srgbClr val="4a4a4a"/>
                </a:solidFill>
                <a:latin typeface="Arial"/>
                <a:ea typeface="Arial"/>
              </a:rPr>
              <a:t>И ПОМОГАЕТЕ</a:t>
            </a:r>
            <a:r>
              <a:rPr b="0" lang="ru-RU" sz="6000" spc="-1" strike="noStrike">
                <a:solidFill>
                  <a:srgbClr val="4a4a4a"/>
                </a:solidFill>
                <a:latin typeface="Arial"/>
                <a:ea typeface="Arial"/>
              </a:rPr>
              <a:t>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1" lang="ru-RU" sz="6000" spc="-1" strike="noStrike">
                <a:solidFill>
                  <a:srgbClr val="4a4a4a"/>
                </a:solidFill>
                <a:latin typeface="Arial"/>
                <a:ea typeface="Arial"/>
              </a:rPr>
              <a:t>ОСТАНОВИТЬ РАСПРОСТРАНЕНИЕ COVID-19!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9000" p14:dur="2000"/>
    </mc:Choice>
    <mc:Fallback>
      <p:transition spd="slow" advTm="9000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1727280" y="1003320"/>
            <a:ext cx="20929320" cy="16480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ctr"/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1" lang="ru-RU" sz="4000" spc="-1" strike="noStrike">
                <a:solidFill>
                  <a:srgbClr val="227aaf"/>
                </a:solidFill>
                <a:latin typeface="Arial"/>
                <a:ea typeface="Arial"/>
              </a:rPr>
              <a:t>Институт перинатологии и педиатрии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1" lang="ru-RU" sz="4000" spc="-1" strike="noStrike">
                <a:solidFill>
                  <a:srgbClr val="227aaf"/>
                </a:solidFill>
                <a:latin typeface="Arial"/>
                <a:ea typeface="Arial"/>
              </a:rPr>
              <a:t>ФГБУ “НМИЦ им. В.А.Алмазова” Минздрава РФ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1727280" y="3688200"/>
            <a:ext cx="20929320" cy="90241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4800" spc="-1" strike="noStrike">
                <a:solidFill>
                  <a:srgbClr val="4a4a4a"/>
                </a:solidFill>
                <a:latin typeface="Avenir"/>
                <a:ea typeface="Avenir"/>
              </a:rPr>
              <a:t>Для Вас рекомендации составили: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4800" spc="-1" strike="noStrike">
                <a:solidFill>
                  <a:srgbClr val="4a4a4a"/>
                </a:solidFill>
                <a:latin typeface="Avenir"/>
                <a:ea typeface="Avenir"/>
              </a:rPr>
              <a:t>врач-акушер-гинеколог, фетальный хирург В.И. Цибизова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4800" spc="-1" strike="noStrike">
                <a:solidFill>
                  <a:srgbClr val="4a4a4a"/>
                </a:solidFill>
                <a:latin typeface="Avenir"/>
                <a:ea typeface="Avenir"/>
              </a:rPr>
              <a:t>психолог Т.Ю. Шумова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4800" spc="-1" strike="noStrike">
                <a:solidFill>
                  <a:srgbClr val="4a4a4a"/>
                </a:solidFill>
                <a:latin typeface="Avenir"/>
                <a:ea typeface="Avenir"/>
              </a:rPr>
              <a:t>Консультант - профессор  Д.К. Ди Ренцо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4800" spc="-1" strike="noStrike">
                <a:solidFill>
                  <a:srgbClr val="4a4a4a"/>
                </a:solidFill>
                <a:latin typeface="Avenir"/>
                <a:ea typeface="Avenir"/>
              </a:rPr>
              <a:t>под редакцией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4800" spc="-1" strike="noStrike">
                <a:solidFill>
                  <a:srgbClr val="4a4a4a"/>
                </a:solidFill>
                <a:latin typeface="Avenir"/>
                <a:ea typeface="Avenir"/>
              </a:rPr>
              <a:t>к.м.н., врач-педиатр Т.М. Первунина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2401"/>
              </a:spcBef>
            </a:pPr>
            <a:r>
              <a:rPr b="0" lang="ru-RU" sz="4800" spc="-1" strike="noStrike">
                <a:solidFill>
                  <a:srgbClr val="4a4a4a"/>
                </a:solidFill>
                <a:latin typeface="Avenir"/>
                <a:ea typeface="Avenir"/>
              </a:rPr>
              <a:t>д.м.н., врач-акушер-гинеколог Э.В. Комличенко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727280" y="4036680"/>
            <a:ext cx="20929320" cy="407088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 anchor="ctr"/>
          <a:p>
            <a:pPr marL="457200" algn="ctr">
              <a:lnSpc>
                <a:spcPct val="80000"/>
              </a:lnSpc>
              <a:spcBef>
                <a:spcPts val="2401"/>
              </a:spcBef>
            </a:pPr>
            <a:r>
              <a:rPr b="0" lang="ru-RU" sz="11000" spc="-1" strike="noStrike">
                <a:solidFill>
                  <a:srgbClr val="4a4a4a"/>
                </a:solidFill>
                <a:latin typeface="Arial"/>
                <a:ea typeface="Arial"/>
              </a:rPr>
              <a:t>Ограничить круг общения</a:t>
            </a:r>
            <a:endParaRPr b="0" lang="ru-RU" sz="11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80000"/>
              </a:lnSpc>
              <a:spcBef>
                <a:spcPts val="2401"/>
              </a:spcBef>
            </a:pPr>
            <a:endParaRPr b="0" lang="ru-RU" sz="1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Google Shape;123;g7f88c43db7_1_46" descr=""/>
          <p:cNvPicPr/>
          <p:nvPr/>
        </p:nvPicPr>
        <p:blipFill>
          <a:blip r:embed="rId1"/>
          <a:stretch/>
        </p:blipFill>
        <p:spPr>
          <a:xfrm>
            <a:off x="10033920" y="8770320"/>
            <a:ext cx="3959640" cy="3959640"/>
          </a:xfrm>
          <a:prstGeom prst="rect">
            <a:avLst/>
          </a:prstGeom>
          <a:ln>
            <a:noFill/>
          </a:ln>
        </p:spPr>
      </p:pic>
      <p:pic>
        <p:nvPicPr>
          <p:cNvPr id="179" name="Google Shape;124;g7f88c43db7_1_46" descr=""/>
          <p:cNvPicPr/>
          <p:nvPr/>
        </p:nvPicPr>
        <p:blipFill>
          <a:blip r:embed="rId2"/>
          <a:stretch/>
        </p:blipFill>
        <p:spPr>
          <a:xfrm>
            <a:off x="10270080" y="9232560"/>
            <a:ext cx="3261240" cy="3261240"/>
          </a:xfrm>
          <a:prstGeom prst="rect">
            <a:avLst/>
          </a:prstGeom>
          <a:ln>
            <a:noFill/>
          </a:ln>
        </p:spPr>
      </p:pic>
      <p:sp>
        <p:nvSpPr>
          <p:cNvPr id="180" name="TextShape 2"/>
          <p:cNvSpPr txBox="1"/>
          <p:nvPr/>
        </p:nvSpPr>
        <p:spPr>
          <a:xfrm>
            <a:off x="1981800" y="1126080"/>
            <a:ext cx="20496240" cy="224784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br/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Как снизить риски заражения?</a:t>
            </a:r>
            <a:br/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923400" y="3941280"/>
            <a:ext cx="21732840" cy="45655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venir"/>
              </a:rPr>
              <a:t>Не появляться в местах 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venir"/>
              </a:rPr>
              <a:t>скопления людей</a:t>
            </a:r>
            <a:endParaRPr b="0" lang="ru-RU" sz="10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Google Shape;131;g7f88c43db7_1_55" descr=""/>
          <p:cNvPicPr/>
          <p:nvPr/>
        </p:nvPicPr>
        <p:blipFill>
          <a:blip r:embed="rId1"/>
          <a:stretch/>
        </p:blipFill>
        <p:spPr>
          <a:xfrm>
            <a:off x="10041480" y="8762400"/>
            <a:ext cx="4059720" cy="4059720"/>
          </a:xfrm>
          <a:prstGeom prst="rect">
            <a:avLst/>
          </a:prstGeom>
          <a:ln>
            <a:noFill/>
          </a:ln>
        </p:spPr>
      </p:pic>
      <p:sp>
        <p:nvSpPr>
          <p:cNvPr id="183" name="TextShape 2"/>
          <p:cNvSpPr txBox="1"/>
          <p:nvPr/>
        </p:nvSpPr>
        <p:spPr>
          <a:xfrm>
            <a:off x="1727280" y="946440"/>
            <a:ext cx="20929320" cy="23641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br/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Как снизить риски заражения?</a:t>
            </a:r>
            <a:br/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Google Shape;133;g7f88c43db7_1_55" descr=""/>
          <p:cNvPicPr/>
          <p:nvPr/>
        </p:nvPicPr>
        <p:blipFill>
          <a:blip r:embed="rId2"/>
          <a:stretch/>
        </p:blipFill>
        <p:spPr>
          <a:xfrm>
            <a:off x="10422360" y="9221400"/>
            <a:ext cx="3261240" cy="328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923400" y="3648600"/>
            <a:ext cx="21732840" cy="47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/>
          <a:p>
            <a:pPr marL="457200">
              <a:lnSpc>
                <a:spcPct val="80000"/>
              </a:lnSpc>
              <a:spcBef>
                <a:spcPts val="2401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venir"/>
              </a:rPr>
              <a:t>При общении соблюдать дистанцию более 1 метра</a:t>
            </a:r>
            <a:endParaRPr b="0" lang="ru-RU" sz="10000" spc="-1" strike="noStrike">
              <a:latin typeface="Arial"/>
            </a:endParaRPr>
          </a:p>
        </p:txBody>
      </p:sp>
      <p:pic>
        <p:nvPicPr>
          <p:cNvPr id="186" name="Google Shape;139;g7f88c43db7_1_64" descr=""/>
          <p:cNvPicPr/>
          <p:nvPr/>
        </p:nvPicPr>
        <p:blipFill>
          <a:blip r:embed="rId1"/>
          <a:stretch/>
        </p:blipFill>
        <p:spPr>
          <a:xfrm>
            <a:off x="13653000" y="8096400"/>
            <a:ext cx="1799640" cy="1799640"/>
          </a:xfrm>
          <a:prstGeom prst="rect">
            <a:avLst/>
          </a:prstGeom>
          <a:ln>
            <a:noFill/>
          </a:ln>
        </p:spPr>
      </p:pic>
      <p:pic>
        <p:nvPicPr>
          <p:cNvPr id="187" name="Google Shape;140;g7f88c43db7_1_64" descr=""/>
          <p:cNvPicPr/>
          <p:nvPr/>
        </p:nvPicPr>
        <p:blipFill>
          <a:blip r:embed="rId2"/>
          <a:stretch/>
        </p:blipFill>
        <p:spPr>
          <a:xfrm>
            <a:off x="10148040" y="9264600"/>
            <a:ext cx="3504960" cy="3504960"/>
          </a:xfrm>
          <a:prstGeom prst="rect">
            <a:avLst/>
          </a:prstGeom>
          <a:ln>
            <a:noFill/>
          </a:ln>
        </p:spPr>
      </p:pic>
      <p:sp>
        <p:nvSpPr>
          <p:cNvPr id="188" name="CustomShape 2"/>
          <p:cNvSpPr/>
          <p:nvPr/>
        </p:nvSpPr>
        <p:spPr>
          <a:xfrm>
            <a:off x="11430000" y="10388520"/>
            <a:ext cx="1498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chemeClr val="accent5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"/>
          <p:cNvSpPr/>
          <p:nvPr/>
        </p:nvSpPr>
        <p:spPr>
          <a:xfrm>
            <a:off x="11684160" y="9671400"/>
            <a:ext cx="99036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f4741"/>
                </a:solidFill>
                <a:latin typeface="Arial"/>
                <a:ea typeface="Arial"/>
              </a:rPr>
              <a:t>1 м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0" name="TextShape 4"/>
          <p:cNvSpPr txBox="1"/>
          <p:nvPr/>
        </p:nvSpPr>
        <p:spPr>
          <a:xfrm>
            <a:off x="2657520" y="946440"/>
            <a:ext cx="19998720" cy="222912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br/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Как снизить риски заражения?</a:t>
            </a:r>
            <a:br/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7000" p14:dur="2000"/>
    </mc:Choice>
    <mc:Fallback>
      <p:transition spd="slow" advTm="7000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923400" y="3896280"/>
            <a:ext cx="21732840" cy="39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marL="457200">
              <a:lnSpc>
                <a:spcPct val="80000"/>
              </a:lnSpc>
              <a:spcBef>
                <a:spcPts val="2401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venir"/>
              </a:rPr>
              <a:t>Регулярно убирать и проветривать помещения</a:t>
            </a:r>
            <a:endParaRPr b="0" lang="ru-RU" sz="10000" spc="-1" strike="noStrike">
              <a:latin typeface="Arial"/>
            </a:endParaRPr>
          </a:p>
        </p:txBody>
      </p:sp>
      <p:pic>
        <p:nvPicPr>
          <p:cNvPr id="192" name="Google Shape;149;g7f88c43db7_1_73" descr=""/>
          <p:cNvPicPr/>
          <p:nvPr/>
        </p:nvPicPr>
        <p:blipFill>
          <a:blip r:embed="rId1"/>
          <a:stretch/>
        </p:blipFill>
        <p:spPr>
          <a:xfrm>
            <a:off x="9984960" y="8741880"/>
            <a:ext cx="4284720" cy="3902760"/>
          </a:xfrm>
          <a:prstGeom prst="rect">
            <a:avLst/>
          </a:prstGeom>
          <a:ln>
            <a:noFill/>
          </a:ln>
        </p:spPr>
      </p:pic>
      <p:pic>
        <p:nvPicPr>
          <p:cNvPr id="193" name="Google Shape;150;g7f88c43db7_1_73" descr=""/>
          <p:cNvPicPr/>
          <p:nvPr/>
        </p:nvPicPr>
        <p:blipFill>
          <a:blip r:embed="rId2"/>
          <a:stretch/>
        </p:blipFill>
        <p:spPr>
          <a:xfrm>
            <a:off x="13653000" y="8096400"/>
            <a:ext cx="1799640" cy="1799640"/>
          </a:xfrm>
          <a:prstGeom prst="rect">
            <a:avLst/>
          </a:prstGeom>
          <a:ln>
            <a:noFill/>
          </a:ln>
        </p:spPr>
      </p:pic>
      <p:sp>
        <p:nvSpPr>
          <p:cNvPr id="194" name="TextShape 2"/>
          <p:cNvSpPr txBox="1"/>
          <p:nvPr/>
        </p:nvSpPr>
        <p:spPr>
          <a:xfrm>
            <a:off x="1727280" y="946440"/>
            <a:ext cx="20929320" cy="229644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br/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Как снизить риски заражения?</a:t>
            </a:r>
            <a:br/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6000" p14:dur="2000"/>
    </mc:Choice>
    <mc:Fallback>
      <p:transition spd="slow" advTm="6000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923400" y="3873960"/>
            <a:ext cx="21732840" cy="374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marL="457200">
              <a:lnSpc>
                <a:spcPct val="80000"/>
              </a:lnSpc>
              <a:spcBef>
                <a:spcPts val="2401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venir"/>
              </a:rPr>
              <a:t>Мыть руки более 20 секунд</a:t>
            </a:r>
            <a:endParaRPr b="0" lang="ru-RU" sz="10000" spc="-1" strike="noStrike">
              <a:latin typeface="Arial"/>
            </a:endParaRPr>
          </a:p>
        </p:txBody>
      </p:sp>
      <p:pic>
        <p:nvPicPr>
          <p:cNvPr id="196" name="Google Shape;157;g7f88c43db7_1_82" descr=""/>
          <p:cNvPicPr/>
          <p:nvPr/>
        </p:nvPicPr>
        <p:blipFill>
          <a:blip r:embed="rId1"/>
          <a:stretch/>
        </p:blipFill>
        <p:spPr>
          <a:xfrm>
            <a:off x="9770760" y="8731080"/>
            <a:ext cx="4038120" cy="4038120"/>
          </a:xfrm>
          <a:prstGeom prst="rect">
            <a:avLst/>
          </a:prstGeom>
          <a:ln>
            <a:noFill/>
          </a:ln>
        </p:spPr>
      </p:pic>
      <p:pic>
        <p:nvPicPr>
          <p:cNvPr id="197" name="Google Shape;158;g7f88c43db7_1_82" descr=""/>
          <p:cNvPicPr/>
          <p:nvPr/>
        </p:nvPicPr>
        <p:blipFill>
          <a:blip r:embed="rId2"/>
          <a:stretch/>
        </p:blipFill>
        <p:spPr>
          <a:xfrm>
            <a:off x="13653000" y="8096400"/>
            <a:ext cx="1799640" cy="1799640"/>
          </a:xfrm>
          <a:prstGeom prst="rect">
            <a:avLst/>
          </a:prstGeom>
          <a:ln>
            <a:noFill/>
          </a:ln>
        </p:spPr>
      </p:pic>
      <p:sp>
        <p:nvSpPr>
          <p:cNvPr id="198" name="TextShape 2"/>
          <p:cNvSpPr txBox="1"/>
          <p:nvPr/>
        </p:nvSpPr>
        <p:spPr>
          <a:xfrm>
            <a:off x="1727280" y="946440"/>
            <a:ext cx="20929320" cy="238644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/>
          <a:p>
            <a:pPr algn="ctr">
              <a:lnSpc>
                <a:spcPct val="80000"/>
              </a:lnSpc>
            </a:pPr>
            <a:br/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Как снизить риски заражения?</a:t>
            </a:r>
            <a:br/>
            <a:endParaRPr b="0" lang="ru-RU" sz="8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923400" y="3873960"/>
            <a:ext cx="21732840" cy="45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/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venir"/>
              </a:rPr>
              <a:t>Не прикасаться к лицу руками - </a:t>
            </a:r>
            <a:endParaRPr b="0" lang="ru-RU" sz="100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2401"/>
              </a:spcBef>
            </a:pPr>
            <a:r>
              <a:rPr b="0" lang="ru-RU" sz="10000" spc="-1" strike="noStrike">
                <a:solidFill>
                  <a:srgbClr val="4a4a4a"/>
                </a:solidFill>
                <a:latin typeface="Arial"/>
                <a:ea typeface="Avenir"/>
              </a:rPr>
              <a:t>к глазам, носу, рту</a:t>
            </a:r>
            <a:endParaRPr b="0" lang="ru-RU" sz="10000" spc="-1" strike="noStrike">
              <a:latin typeface="Arial"/>
            </a:endParaRPr>
          </a:p>
        </p:txBody>
      </p:sp>
      <p:pic>
        <p:nvPicPr>
          <p:cNvPr id="200" name="Google Shape;165;g7f88c43db7_1_91" descr=""/>
          <p:cNvPicPr/>
          <p:nvPr/>
        </p:nvPicPr>
        <p:blipFill>
          <a:blip r:embed="rId1"/>
          <a:stretch/>
        </p:blipFill>
        <p:spPr>
          <a:xfrm>
            <a:off x="9658800" y="8686800"/>
            <a:ext cx="4356720" cy="408240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1727280" y="946440"/>
            <a:ext cx="20929320" cy="23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/>
          <a:p>
            <a:pPr algn="ctr"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ru-RU" sz="8600" spc="-1" strike="noStrike">
                <a:solidFill>
                  <a:srgbClr val="4a4a4a"/>
                </a:solidFill>
                <a:latin typeface="Arial"/>
                <a:ea typeface="Arial"/>
              </a:rPr>
              <a:t>Как снизить риски заражения?</a:t>
            </a:r>
            <a:endParaRPr b="0" lang="ru-RU" sz="86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ru-RU" sz="8600" spc="-1" strike="noStrike">
              <a:latin typeface="Arial"/>
            </a:endParaRPr>
          </a:p>
        </p:txBody>
      </p:sp>
      <p:pic>
        <p:nvPicPr>
          <p:cNvPr id="202" name="Google Shape;167;g7f88c43db7_1_91" descr=""/>
          <p:cNvPicPr/>
          <p:nvPr/>
        </p:nvPicPr>
        <p:blipFill>
          <a:blip r:embed="rId2"/>
          <a:stretch/>
        </p:blipFill>
        <p:spPr>
          <a:xfrm>
            <a:off x="10560960" y="9297360"/>
            <a:ext cx="3261240" cy="3261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Application>LibreOffice/6.1.0.3$Windows_x86 LibreOffice_project/efb621ed25068d70781dc026f7e9c5187a4decd1</Application>
  <Words>508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>Tatiana Shumova</cp:lastModifiedBy>
  <dcterms:modified xsi:type="dcterms:W3CDTF">2020-04-06T11:32:58Z</dcterms:modified>
  <cp:revision>21</cp:revision>
  <dc:subject/>
  <dc:title>Временные протоколы ведения беременности и родов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31</vt:i4>
  </property>
</Properties>
</file>